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69" r:id="rId2"/>
    <p:sldId id="294" r:id="rId3"/>
    <p:sldId id="298" r:id="rId4"/>
    <p:sldId id="303" r:id="rId5"/>
    <p:sldId id="270" r:id="rId6"/>
    <p:sldId id="292" r:id="rId7"/>
    <p:sldId id="305" r:id="rId8"/>
    <p:sldId id="306" r:id="rId9"/>
    <p:sldId id="271" r:id="rId10"/>
    <p:sldId id="272" r:id="rId11"/>
    <p:sldId id="274" r:id="rId12"/>
    <p:sldId id="297" r:id="rId13"/>
    <p:sldId id="276" r:id="rId14"/>
    <p:sldId id="277" r:id="rId15"/>
    <p:sldId id="278" r:id="rId16"/>
    <p:sldId id="279" r:id="rId17"/>
    <p:sldId id="281" r:id="rId18"/>
    <p:sldId id="280" r:id="rId19"/>
    <p:sldId id="282" r:id="rId20"/>
    <p:sldId id="283" r:id="rId21"/>
    <p:sldId id="284" r:id="rId22"/>
    <p:sldId id="285" r:id="rId23"/>
    <p:sldId id="286" r:id="rId24"/>
    <p:sldId id="288" r:id="rId25"/>
    <p:sldId id="299" r:id="rId26"/>
    <p:sldId id="300" r:id="rId27"/>
    <p:sldId id="301" r:id="rId28"/>
    <p:sldId id="307" r:id="rId29"/>
    <p:sldId id="287" r:id="rId30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4339"/>
    <a:srgbClr val="18453B"/>
    <a:srgbClr val="0C533A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52"/>
    <p:restoredTop sz="94694"/>
  </p:normalViewPr>
  <p:slideViewPr>
    <p:cSldViewPr snapToGrid="0" snapToObjects="1" showGuides="1">
      <p:cViewPr varScale="1">
        <p:scale>
          <a:sx n="121" d="100"/>
          <a:sy n="121" d="100"/>
        </p:scale>
        <p:origin x="159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E7E210-172D-4ABE-8DAE-3CF56EC65FFE}" type="datetimeFigureOut">
              <a:rPr lang="en-US" smtClean="0"/>
              <a:t>1/7/23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1FD2C8-EA6F-4783-ADEF-69D7C822F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708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B10A9-A767-4042-A06F-67B5283D520D}" type="datetimeFigureOut">
              <a:rPr lang="en-US" smtClean="0"/>
              <a:t>1/7/23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99354-90B8-4A26-9167-04629BAE1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60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99354-90B8-4A26-9167-04629BAE14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40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99354-90B8-4A26-9167-04629BAE14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0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99354-90B8-4A26-9167-04629BAE14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14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99354-90B8-4A26-9167-04629BAE14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624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C99354-90B8-4A26-9167-04629BAE14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C99354-90B8-4A26-9167-04629BAE14F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01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C99354-90B8-4A26-9167-04629BAE14F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34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C99354-90B8-4A26-9167-04629BAE14F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079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C99354-90B8-4A26-9167-04629BAE14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95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728841"/>
            <a:ext cx="7772400" cy="130196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0" i="0" baseline="0">
                <a:ln>
                  <a:noFill/>
                </a:ln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030807"/>
            <a:ext cx="7772400" cy="21023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A7A78B73-D440-4B82-9E3B-BAF17BD79BE4}" type="datetime1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s-ES"/>
              <a:t>Ming Yan (myan@msu.edi), http://www.math.msu.edu/~yanm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205D934E-3E61-264D-8682-F58928E18B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248606"/>
            <a:ext cx="8229600" cy="48023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0" i="0" baseline="0"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1 column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9668"/>
            <a:ext cx="8229600" cy="4066495"/>
          </a:xfrm>
          <a:prstGeom prst="rect">
            <a:avLst/>
          </a:prstGeom>
        </p:spPr>
        <p:txBody>
          <a:bodyPr/>
          <a:lstStyle>
            <a:lvl1pPr>
              <a:buClr>
                <a:srgbClr val="18453B"/>
              </a:buClr>
              <a:buFont typeface="Arial"/>
              <a:buChar char="•"/>
              <a:defRPr sz="2800" b="0" i="0">
                <a:solidFill>
                  <a:srgbClr val="595959"/>
                </a:solidFill>
                <a:latin typeface="Gotham Book"/>
                <a:cs typeface="Gotham Book"/>
              </a:defRPr>
            </a:lvl1pPr>
            <a:lvl2pPr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400" b="0" i="0">
                <a:solidFill>
                  <a:srgbClr val="595959"/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20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A79DEEAB-A47E-45BA-A099-3882E6BDB966}" type="datetime1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s-ES"/>
              <a:t>Ming Yan (myan@msu.edi), http://www.math.msu.edu/~yanm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0B4461CB-4CA9-2A43-A3FA-624E1DA485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03154"/>
            <a:ext cx="8229600" cy="87509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0" i="0" baseline="0"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2 columns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9668"/>
            <a:ext cx="3950704" cy="4296682"/>
          </a:xfrm>
          <a:prstGeom prst="rect">
            <a:avLst/>
          </a:prstGeom>
        </p:spPr>
        <p:txBody>
          <a:bodyPr/>
          <a:lstStyle>
            <a:lvl1pPr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2800"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  <a:lvl2pPr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20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3C36871A-CCA1-40F1-A326-C7B2951853D1}" type="datetime1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s-ES"/>
              <a:t>Ming Yan (myan@msu.edi), http://www.math.msu.edu/~yanm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4599938D-0427-3542-974E-F7CD887B38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736096" y="2059668"/>
            <a:ext cx="3950704" cy="4296682"/>
          </a:xfrm>
          <a:prstGeom prst="rect">
            <a:avLst/>
          </a:prstGeom>
        </p:spPr>
        <p:txBody>
          <a:bodyPr/>
          <a:lstStyle>
            <a:lvl1pPr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2800"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  <a:lvl2pPr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20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109873"/>
            <a:ext cx="8229600" cy="82173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0" i="0"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1 column, no bullets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81011"/>
            <a:ext cx="8229600" cy="4024165"/>
          </a:xfrm>
          <a:prstGeom prst="rect">
            <a:avLst/>
          </a:prstGeom>
        </p:spPr>
        <p:txBody>
          <a:bodyPr wrap="square" numCol="1" anchor="t"/>
          <a:lstStyle>
            <a:lvl1pPr marL="0" indent="0" algn="l">
              <a:buClr>
                <a:schemeClr val="tx1">
                  <a:lumMod val="75000"/>
                  <a:lumOff val="25000"/>
                </a:schemeClr>
              </a:buClr>
              <a:buFontTx/>
              <a:buNone/>
              <a:defRPr sz="24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1pPr>
            <a:lvl2pPr marL="0" indent="0" algn="l">
              <a:buClr>
                <a:schemeClr val="tx1">
                  <a:lumMod val="75000"/>
                  <a:lumOff val="25000"/>
                </a:schemeClr>
              </a:buClr>
              <a:buFontTx/>
              <a:buNone/>
              <a:defRPr sz="20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20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A32F2BC3-CC00-4DDD-B344-4F182799B4ED}" type="datetime1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s-ES"/>
              <a:t>Ming Yan (myan@msu.edi), http://www.math.msu.edu/~yanm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4DCE0E26-47BB-FF4B-814B-E43C1B98F5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875091"/>
            <a:ext cx="8229600" cy="725109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 b="0" i="0"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1 column with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4905"/>
            <a:ext cx="8229600" cy="4419600"/>
          </a:xfrm>
          <a:prstGeom prst="rect">
            <a:avLst/>
          </a:prstGeom>
        </p:spPr>
        <p:txBody>
          <a:bodyPr wrap="square" numCol="1" anchor="t"/>
          <a:lstStyle>
            <a:lvl1pPr marL="457200" indent="-457200" algn="l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  <a:defRPr sz="24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1pPr>
            <a:lvl2pPr marL="457200" indent="182880" algn="l"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0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20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7DFB47D3-8159-40CD-8213-97425B8B0CB4}" type="datetime1">
              <a:rPr lang="en-US" smtClean="0"/>
              <a:t>1/7/23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s-ES"/>
              <a:t>Ming Yan (myan@msu.edi), http://www.math.msu.edu/~yanm</a:t>
            </a: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14362E17-3E5F-5C4D-AFD9-BBBB918BE2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+mn-ea"/>
                <a:cs typeface="+mn-cs"/>
              </a:defRPr>
            </a:lvl1pPr>
          </a:lstStyle>
          <a:p>
            <a:pPr>
              <a:defRPr/>
            </a:pPr>
            <a:fld id="{EF6035DD-4E03-47F0-8D09-581FC637A1BF}" type="datetime1">
              <a:rPr lang="en-US" smtClean="0"/>
              <a:t>1/7/23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s-ES"/>
              <a:t>Ming Yan (myan@msu.edi), http://www.math.msu.edu/~yanm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+mn-ea"/>
                <a:cs typeface="+mn-cs"/>
              </a:defRPr>
            </a:lvl1pPr>
          </a:lstStyle>
          <a:p>
            <a:pPr>
              <a:defRPr/>
            </a:pPr>
            <a:fld id="{E1544D71-77D6-5B4F-A1FC-5CA064DBD1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1" name="Picture 10" descr="MSU thinner spear_green RGB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" y="6253066"/>
            <a:ext cx="8229600" cy="103284"/>
          </a:xfrm>
          <a:prstGeom prst="rect">
            <a:avLst/>
          </a:prstGeom>
        </p:spPr>
      </p:pic>
      <p:pic>
        <p:nvPicPr>
          <p:cNvPr id="12" name="Picture 11" descr="PP banner wordmark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7" y="0"/>
            <a:ext cx="9140953" cy="66950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8" r:id="rId4"/>
    <p:sldLayoutId id="2147483697" r:id="rId5"/>
  </p:sldLayoutIdLst>
  <p:hf sldNum="0"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Gotham Book"/>
          <a:ea typeface="ＭＳ Ｐゴシック" charset="-128"/>
          <a:cs typeface="ＭＳ Ｐゴシック" charset="-128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Gotham Book"/>
          <a:ea typeface="ＭＳ Ｐゴシック" charset="-128"/>
          <a:cs typeface="ＭＳ Ｐゴシック" charset="-128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Gotham Book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Gotham Book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Gotham Book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Gotham Book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olden.com/wiki/Mobile_application-PX6WZE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olden.com/wiki/Mobile_application-PX6WZE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url?q=http%3A%2F%2Fwww-bcf.usc.edu%2F~gareth%2FISL%2F&amp;sa=D&amp;sntz=1&amp;usg=AFQjCNGc9VEWqxCD_9yOvFyF6Xgr-Vm6S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url?q=http%3A%2F%2Fwww-bcf.usc.edu%2F~gareth%2FISL%2F&amp;sa=D&amp;sntz=1&amp;usg=AFQjCNGc9VEWqxCD_9yOvFyF6Xgr-Vm6S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cabs.msu.edu/toolkit/images/helmet/gif/Spartan-helmet-Green-150-pxl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64" y="6382302"/>
            <a:ext cx="289446" cy="33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brand.msu.edu/_files/images/spartans-wil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173" y="6477963"/>
            <a:ext cx="1716967" cy="14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hape 50"/>
          <p:cNvSpPr txBox="1">
            <a:spLocks/>
          </p:cNvSpPr>
          <p:nvPr/>
        </p:nvSpPr>
        <p:spPr>
          <a:xfrm>
            <a:off x="1215705" y="1816273"/>
            <a:ext cx="7801685" cy="59207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ln>
                  <a:noFill/>
                </a:ln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zh-CN" sz="2500" b="1" dirty="0"/>
              <a:t>CMSE 381:  Fundamentals of Data Science Methods</a:t>
            </a:r>
            <a:endParaRPr lang="es-CO" sz="25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3A0DED-9193-4888-8A82-B65DE12F8AD2}"/>
              </a:ext>
            </a:extLst>
          </p:cNvPr>
          <p:cNvSpPr txBox="1"/>
          <p:nvPr/>
        </p:nvSpPr>
        <p:spPr>
          <a:xfrm>
            <a:off x="3327009" y="4269093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64339"/>
                </a:solidFill>
              </a:rPr>
              <a:t>Jan</a:t>
            </a:r>
            <a:r>
              <a:rPr lang="en-US" dirty="0">
                <a:solidFill>
                  <a:srgbClr val="064339"/>
                </a:solidFill>
              </a:rPr>
              <a:t> 9</a:t>
            </a:r>
            <a:r>
              <a:rPr lang="en-US" baseline="30000" dirty="0">
                <a:solidFill>
                  <a:srgbClr val="064339"/>
                </a:solidFill>
              </a:rPr>
              <a:t>th</a:t>
            </a:r>
            <a:r>
              <a:rPr lang="en-US" dirty="0">
                <a:solidFill>
                  <a:srgbClr val="064339"/>
                </a:solidFill>
              </a:rPr>
              <a:t> , 2023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02645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8C157D6-84E4-49C0-A82B-B14E02BE5008}"/>
              </a:ext>
            </a:extLst>
          </p:cNvPr>
          <p:cNvSpPr txBox="1">
            <a:spLocks/>
          </p:cNvSpPr>
          <p:nvPr/>
        </p:nvSpPr>
        <p:spPr>
          <a:xfrm>
            <a:off x="304800" y="808893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/>
              <a:t>Homework Policies</a:t>
            </a:r>
            <a:endParaRPr lang="en-US" sz="350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D0A7B9E3-3D13-4A93-A461-6567F95ED23F}"/>
              </a:ext>
            </a:extLst>
          </p:cNvPr>
          <p:cNvSpPr txBox="1">
            <a:spLocks/>
          </p:cNvSpPr>
          <p:nvPr/>
        </p:nvSpPr>
        <p:spPr>
          <a:xfrm>
            <a:off x="304800" y="1486809"/>
            <a:ext cx="8229600" cy="4953001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8453B"/>
              </a:buClr>
              <a:buFont typeface="Arial"/>
              <a:buChar char="•"/>
              <a:defRPr sz="28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4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Homework assigned bi-weekly, it is due before midnight on Friday.</a:t>
            </a:r>
          </a:p>
          <a:p>
            <a:pPr marL="457200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20% of final grade. </a:t>
            </a:r>
          </a:p>
          <a:p>
            <a:pPr marL="457200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Late homework will have penalties (TA is full in charge. ).</a:t>
            </a:r>
          </a:p>
          <a:p>
            <a:pPr marL="857250" lvl="1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24 hours late: 5% penalty</a:t>
            </a:r>
          </a:p>
          <a:p>
            <a:pPr marL="857250" lvl="1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48 hours late: 15% penalty</a:t>
            </a:r>
          </a:p>
          <a:p>
            <a:pPr marL="857250" lvl="1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&gt; 48 hours: No late work accepted</a:t>
            </a:r>
          </a:p>
          <a:p>
            <a:pPr marL="457200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Allowed to work with other students but homework should be in your own words.</a:t>
            </a:r>
          </a:p>
          <a:p>
            <a:pPr marL="457200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Each homework  carries equal weight.</a:t>
            </a:r>
          </a:p>
          <a:p>
            <a:pPr marL="457200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Code needs to follow Google Style</a:t>
            </a:r>
          </a:p>
          <a:p>
            <a:pPr marL="0" indent="0">
              <a:buClr>
                <a:schemeClr val="tx1"/>
              </a:buClr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88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A8BDDA7-E756-4015-BDF1-009326930515}"/>
              </a:ext>
            </a:extLst>
          </p:cNvPr>
          <p:cNvSpPr txBox="1">
            <a:spLocks/>
          </p:cNvSpPr>
          <p:nvPr/>
        </p:nvSpPr>
        <p:spPr>
          <a:xfrm>
            <a:off x="304800" y="541607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/>
              <a:t>Quiz Policies</a:t>
            </a:r>
            <a:endParaRPr lang="en-US" sz="35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2F7393B-787F-4881-B897-DA7DC814EC75}"/>
              </a:ext>
            </a:extLst>
          </p:cNvPr>
          <p:cNvSpPr txBox="1">
            <a:spLocks/>
          </p:cNvSpPr>
          <p:nvPr/>
        </p:nvSpPr>
        <p:spPr>
          <a:xfrm>
            <a:off x="381000" y="1608406"/>
            <a:ext cx="8229600" cy="49530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8453B"/>
              </a:buClr>
              <a:buFont typeface="Arial"/>
              <a:buChar char="•"/>
              <a:defRPr sz="28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4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Once a week, there will be a 10 minutes Quiz at the beginning of the class.</a:t>
            </a:r>
          </a:p>
          <a:p>
            <a:pPr marL="457200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This will be basic content related to lectures since the last class. Possible questions include checking on definitions, or basic understanding of major ideas.</a:t>
            </a:r>
          </a:p>
          <a:p>
            <a:pPr marL="457200" indent="-45720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10 points per quiz</a:t>
            </a:r>
          </a:p>
          <a:p>
            <a:pPr>
              <a:buClr>
                <a:schemeClr val="tx1"/>
              </a:buClr>
            </a:pPr>
            <a:r>
              <a:rPr lang="en-US" sz="2000" dirty="0">
                <a:solidFill>
                  <a:schemeClr val="tx1"/>
                </a:solidFill>
              </a:rPr>
              <a:t>Drop two lowest grades</a:t>
            </a:r>
          </a:p>
          <a:p>
            <a:pPr>
              <a:buClr>
                <a:schemeClr val="tx1"/>
              </a:buClr>
            </a:pPr>
            <a:r>
              <a:rPr lang="en-US" sz="2000" dirty="0">
                <a:solidFill>
                  <a:schemeClr val="tx1"/>
                </a:solidFill>
              </a:rPr>
              <a:t>There will be some 3-minutes bonus-quizzes (1 credit) at the end of some classes. These credits can be added to your formal quizzes but your total Quiz-score is topped.</a:t>
            </a:r>
          </a:p>
        </p:txBody>
      </p:sp>
    </p:spTree>
    <p:extLst>
      <p:ext uri="{BB962C8B-B14F-4D97-AF65-F5344CB8AC3E}">
        <p14:creationId xmlns:p14="http://schemas.microsoft.com/office/powerpoint/2010/main" val="197898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7" grpI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2AA8367-CB88-4A08-AEBB-79C1E477E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013" y="768373"/>
            <a:ext cx="8229600" cy="4283129"/>
          </a:xfrm>
        </p:spPr>
        <p:txBody>
          <a:bodyPr>
            <a:normAutofit fontScale="90000"/>
          </a:bodyPr>
          <a:lstStyle/>
          <a:p>
            <a:r>
              <a:rPr lang="en-US" dirty="0"/>
              <a:t>Graduate School</a:t>
            </a:r>
            <a:br>
              <a:rPr lang="en-US" dirty="0"/>
            </a:br>
            <a:r>
              <a:rPr lang="en-US" sz="2000" dirty="0"/>
              <a:t>1. </a:t>
            </a:r>
            <a:r>
              <a:rPr lang="en-US" altLang="zh-CN" sz="2000" dirty="0"/>
              <a:t>Research experience</a:t>
            </a:r>
            <a:br>
              <a:rPr lang="en-US" altLang="zh-CN" sz="2000" dirty="0"/>
            </a:br>
            <a:r>
              <a:rPr lang="en-US" altLang="zh-CN" sz="2000" dirty="0"/>
              <a:t>2. Letters</a:t>
            </a:r>
            <a:br>
              <a:rPr lang="en-US" altLang="zh-CN" sz="2000" dirty="0"/>
            </a:br>
            <a:r>
              <a:rPr lang="en-US" altLang="zh-CN" sz="2000" dirty="0"/>
              <a:t>3. Fellowship (NSF)</a:t>
            </a:r>
            <a:br>
              <a:rPr lang="en-US" altLang="zh-CN" sz="2000" dirty="0"/>
            </a:br>
            <a:r>
              <a:rPr lang="en-US" altLang="zh-CN" sz="2000" dirty="0"/>
              <a:t>4. Course work</a:t>
            </a:r>
            <a:br>
              <a:rPr lang="en-US" altLang="zh-CN" sz="2000" dirty="0"/>
            </a:br>
            <a:r>
              <a:rPr lang="en-US" altLang="zh-CN" sz="2000" dirty="0"/>
              <a:t>5. Broader Impact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dirty="0"/>
              <a:t>Industrial</a:t>
            </a:r>
            <a:br>
              <a:rPr lang="en-US" sz="2000" dirty="0"/>
            </a:br>
            <a:r>
              <a:rPr lang="en-US" sz="2000" dirty="0"/>
              <a:t>1. Research experience</a:t>
            </a:r>
            <a:br>
              <a:rPr lang="en-US" sz="2000" dirty="0"/>
            </a:br>
            <a:r>
              <a:rPr lang="en-US" sz="2000" dirty="0"/>
              <a:t>2. Internship</a:t>
            </a:r>
            <a:br>
              <a:rPr lang="en-US" sz="2000" dirty="0"/>
            </a:br>
            <a:r>
              <a:rPr lang="en-US" sz="2000" dirty="0"/>
              <a:t>3. </a:t>
            </a:r>
            <a:r>
              <a:rPr lang="en-US" altLang="zh-CN" sz="2000" dirty="0"/>
              <a:t>Programming skill (</a:t>
            </a:r>
            <a:r>
              <a:rPr lang="en-US" altLang="zh-CN" sz="2000" dirty="0" err="1"/>
              <a:t>Leetcode</a:t>
            </a:r>
            <a:r>
              <a:rPr lang="en-US" altLang="zh-CN" sz="2000" dirty="0"/>
              <a:t>)</a:t>
            </a:r>
            <a:br>
              <a:rPr lang="en-US" altLang="zh-CN" sz="2000" dirty="0"/>
            </a:br>
            <a:r>
              <a:rPr lang="en-US" altLang="zh-CN" sz="2000" dirty="0"/>
              <a:t>4. Letters</a:t>
            </a:r>
            <a:br>
              <a:rPr lang="en-US" altLang="zh-CN" sz="2000" dirty="0"/>
            </a:br>
            <a:br>
              <a:rPr lang="en-US" altLang="zh-CN" sz="2000" dirty="0"/>
            </a:br>
            <a:br>
              <a:rPr lang="en-US" sz="2000" dirty="0"/>
            </a:b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2CB8CA-5D4E-4E3D-A6C0-6DA434162533}"/>
              </a:ext>
            </a:extLst>
          </p:cNvPr>
          <p:cNvSpPr txBox="1"/>
          <p:nvPr/>
        </p:nvSpPr>
        <p:spPr>
          <a:xfrm>
            <a:off x="3282704" y="5201373"/>
            <a:ext cx="2578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Make yourself different!</a:t>
            </a:r>
          </a:p>
        </p:txBody>
      </p:sp>
    </p:spTree>
    <p:extLst>
      <p:ext uri="{BB962C8B-B14F-4D97-AF65-F5344CB8AC3E}">
        <p14:creationId xmlns:p14="http://schemas.microsoft.com/office/powerpoint/2010/main" val="2369974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07C5C96-66AF-4BFD-80B4-BE0E46F3B28D}"/>
              </a:ext>
            </a:extLst>
          </p:cNvPr>
          <p:cNvSpPr txBox="1">
            <a:spLocks/>
          </p:cNvSpPr>
          <p:nvPr/>
        </p:nvSpPr>
        <p:spPr>
          <a:xfrm>
            <a:off x="143019" y="618978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3500" dirty="0"/>
              <a:t>What is Machine Learning?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B7DFD4A-FF5C-4EF2-93A7-A20F3B4A7EAA}"/>
              </a:ext>
            </a:extLst>
          </p:cNvPr>
          <p:cNvSpPr txBox="1">
            <a:spLocks/>
          </p:cNvSpPr>
          <p:nvPr/>
        </p:nvSpPr>
        <p:spPr>
          <a:xfrm>
            <a:off x="219219" y="1609578"/>
            <a:ext cx="84582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8453B"/>
              </a:buClr>
              <a:buFont typeface="Arial"/>
              <a:buChar char="•"/>
              <a:defRPr sz="28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4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200" dirty="0">
                <a:solidFill>
                  <a:schemeClr val="tx1"/>
                </a:solidFill>
              </a:rPr>
              <a:t>Arthur Samuel (1959, IBM): </a:t>
            </a:r>
            <a:r>
              <a:rPr lang="en-US" sz="2200" i="1" dirty="0">
                <a:solidFill>
                  <a:schemeClr val="tx1"/>
                </a:solidFill>
              </a:rPr>
              <a:t>Field of study that gives computers the ability to learn without being explicitly programmed</a:t>
            </a:r>
          </a:p>
          <a:p>
            <a:pPr algn="just"/>
            <a:endParaRPr lang="en-US" sz="2200" i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ACCB70-1133-442A-BE52-DC8C0F931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529" y="2531626"/>
            <a:ext cx="5289453" cy="360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07C5C96-66AF-4BFD-80B4-BE0E46F3B28D}"/>
              </a:ext>
            </a:extLst>
          </p:cNvPr>
          <p:cNvSpPr txBox="1">
            <a:spLocks/>
          </p:cNvSpPr>
          <p:nvPr/>
        </p:nvSpPr>
        <p:spPr>
          <a:xfrm>
            <a:off x="143019" y="618978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3500" dirty="0"/>
              <a:t>What is Statistical Learning?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B7DFD4A-FF5C-4EF2-93A7-A20F3B4A7EAA}"/>
              </a:ext>
            </a:extLst>
          </p:cNvPr>
          <p:cNvSpPr txBox="1">
            <a:spLocks/>
          </p:cNvSpPr>
          <p:nvPr/>
        </p:nvSpPr>
        <p:spPr>
          <a:xfrm>
            <a:off x="219219" y="1609578"/>
            <a:ext cx="84582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8453B"/>
              </a:buClr>
              <a:buFont typeface="Arial"/>
              <a:buChar char="•"/>
              <a:defRPr sz="28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4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200" dirty="0">
                <a:solidFill>
                  <a:schemeClr val="tx1"/>
                </a:solidFill>
              </a:rPr>
              <a:t>Subfield of Statistics</a:t>
            </a:r>
          </a:p>
          <a:p>
            <a:pPr algn="just"/>
            <a:r>
              <a:rPr lang="en-US" sz="2200" dirty="0">
                <a:solidFill>
                  <a:schemeClr val="tx1"/>
                </a:solidFill>
              </a:rPr>
              <a:t>Statistical learning emphasizes </a:t>
            </a:r>
            <a:r>
              <a:rPr lang="en-US" sz="2200" dirty="0">
                <a:solidFill>
                  <a:srgbClr val="0C533A"/>
                </a:solidFill>
              </a:rPr>
              <a:t>models</a:t>
            </a:r>
            <a:r>
              <a:rPr lang="en-US" sz="2200" dirty="0">
                <a:solidFill>
                  <a:schemeClr val="tx1"/>
                </a:solidFill>
              </a:rPr>
              <a:t> and their interpretability, and </a:t>
            </a:r>
            <a:r>
              <a:rPr lang="en-US" sz="2200" dirty="0">
                <a:solidFill>
                  <a:srgbClr val="0C533A"/>
                </a:solidFill>
              </a:rPr>
              <a:t>precision</a:t>
            </a:r>
            <a:r>
              <a:rPr lang="en-US" sz="2200" dirty="0">
                <a:solidFill>
                  <a:schemeClr val="tx1"/>
                </a:solidFill>
              </a:rPr>
              <a:t> and </a:t>
            </a:r>
            <a:r>
              <a:rPr lang="en-US" sz="2200" dirty="0">
                <a:solidFill>
                  <a:srgbClr val="0C533A"/>
                </a:solidFill>
              </a:rPr>
              <a:t>uncertainty</a:t>
            </a:r>
            <a:r>
              <a:rPr lang="en-US" sz="2200" dirty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sz="2200" dirty="0">
                <a:solidFill>
                  <a:schemeClr val="tx1"/>
                </a:solidFill>
              </a:rPr>
              <a:t>Machine learning has a greater emphasis on large scale applications and prediction </a:t>
            </a:r>
            <a:r>
              <a:rPr lang="en-US" sz="2200" dirty="0">
                <a:solidFill>
                  <a:srgbClr val="0C533A"/>
                </a:solidFill>
              </a:rPr>
              <a:t>accuracy</a:t>
            </a:r>
            <a:r>
              <a:rPr lang="en-US" sz="2200" dirty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sz="2200" dirty="0">
                <a:solidFill>
                  <a:schemeClr val="tx1"/>
                </a:solidFill>
              </a:rPr>
              <a:t>The distinction between machine learning and statistical learning has become more and more blurred. </a:t>
            </a:r>
          </a:p>
          <a:p>
            <a:pPr marL="0" indent="0" algn="just">
              <a:buNone/>
            </a:pPr>
            <a:endParaRPr 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14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07C5C96-66AF-4BFD-80B4-BE0E46F3B28D}"/>
              </a:ext>
            </a:extLst>
          </p:cNvPr>
          <p:cNvSpPr txBox="1">
            <a:spLocks/>
          </p:cNvSpPr>
          <p:nvPr/>
        </p:nvSpPr>
        <p:spPr>
          <a:xfrm>
            <a:off x="143019" y="618978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3500" dirty="0"/>
              <a:t>Why should you care?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6F9241F-CEF0-47B5-A92D-32258C90E8D4}"/>
              </a:ext>
            </a:extLst>
          </p:cNvPr>
          <p:cNvSpPr txBox="1">
            <a:spLocks/>
          </p:cNvSpPr>
          <p:nvPr/>
        </p:nvSpPr>
        <p:spPr>
          <a:xfrm>
            <a:off x="310662" y="1409699"/>
            <a:ext cx="7391400" cy="40386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8453B"/>
              </a:buClr>
              <a:buFont typeface="Arial"/>
              <a:buChar char="•"/>
              <a:defRPr sz="28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4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  <a:p>
            <a:pPr>
              <a:buClrTx/>
              <a:buFont typeface="Arial" pitchFamily="34" charset="0"/>
              <a:buChar char="•"/>
            </a:pPr>
            <a:r>
              <a:rPr lang="en-US" sz="2000" dirty="0"/>
              <a:t>Nowadays, data is cheap (or even free), learning how to analyze data is critical.</a:t>
            </a:r>
          </a:p>
          <a:p>
            <a:pPr lvl="1">
              <a:buClrTx/>
              <a:buFont typeface="Arial" pitchFamily="34" charset="0"/>
              <a:buChar char="•"/>
            </a:pPr>
            <a:r>
              <a:rPr lang="en-US" sz="1600" dirty="0"/>
              <a:t>Web data, e-commerce (Amazon, JD, Alibaba)</a:t>
            </a:r>
          </a:p>
          <a:p>
            <a:pPr lvl="1">
              <a:buClrTx/>
              <a:buFont typeface="Arial" pitchFamily="34" charset="0"/>
              <a:buChar char="•"/>
            </a:pPr>
            <a:r>
              <a:rPr lang="en-US" sz="1600" dirty="0"/>
              <a:t>Car sales (Tesla, Ford, and GM)</a:t>
            </a:r>
          </a:p>
          <a:p>
            <a:pPr lvl="1">
              <a:buClrTx/>
              <a:buFont typeface="Arial" pitchFamily="34" charset="0"/>
              <a:buChar char="•"/>
            </a:pPr>
            <a:r>
              <a:rPr lang="en-US" sz="1600" dirty="0"/>
              <a:t>Sport team (MSU, Lions, </a:t>
            </a:r>
            <a:r>
              <a:rPr lang="en-US" sz="1600" dirty="0" err="1"/>
              <a:t>etc</a:t>
            </a:r>
            <a:r>
              <a:rPr lang="en-US" sz="1600" dirty="0"/>
              <a:t>)  </a:t>
            </a:r>
          </a:p>
          <a:p>
            <a:pPr>
              <a:buClrTx/>
              <a:buFont typeface="Arial" pitchFamily="34" charset="0"/>
              <a:buChar char="•"/>
            </a:pPr>
            <a:r>
              <a:rPr lang="en-US" sz="2000" dirty="0"/>
              <a:t>Interpreting results and prevent any </a:t>
            </a:r>
            <a:r>
              <a:rPr lang="en-US" sz="2000" b="1" dirty="0">
                <a:solidFill>
                  <a:srgbClr val="FF0000"/>
                </a:solidFill>
              </a:rPr>
              <a:t>bad decisions</a:t>
            </a:r>
            <a:r>
              <a:rPr lang="en-US" sz="2000" dirty="0">
                <a:solidFill>
                  <a:srgbClr val="FF0000"/>
                </a:solidFill>
              </a:rPr>
              <a:t>.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396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76350F6-63B2-4B51-9294-CC2A443B21E2}"/>
              </a:ext>
            </a:extLst>
          </p:cNvPr>
          <p:cNvSpPr txBox="1">
            <a:spLocks/>
          </p:cNvSpPr>
          <p:nvPr/>
        </p:nvSpPr>
        <p:spPr>
          <a:xfrm>
            <a:off x="304800" y="-492363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600" dirty="0"/>
              <a:t>Example: Presidential election</a:t>
            </a:r>
            <a:endParaRPr lang="en-US" sz="3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0AC26A-4D0F-4C16-BEEB-317DCCE5C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109" y="606315"/>
            <a:ext cx="2793651" cy="2069841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0EB90745-6CD4-4422-85F6-ECFF0A6F98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344620"/>
            <a:ext cx="7391400" cy="4038601"/>
          </a:xfrm>
        </p:spPr>
        <p:txBody>
          <a:bodyPr>
            <a:normAutofit/>
          </a:bodyPr>
          <a:lstStyle/>
          <a:p>
            <a:pPr algn="l"/>
            <a:endParaRPr lang="en-US" sz="2000" dirty="0"/>
          </a:p>
          <a:p>
            <a:r>
              <a:rPr lang="en-US" sz="2000" dirty="0"/>
              <a:t>    http://fivethirtyeight.com/</a:t>
            </a:r>
          </a:p>
          <a:p>
            <a:pPr marL="342900" indent="-342900" algn="l">
              <a:buClrTx/>
              <a:buFont typeface="Arial" pitchFamily="34" charset="0"/>
              <a:buChar char="•"/>
            </a:pPr>
            <a:r>
              <a:rPr lang="en-US" sz="2000" dirty="0"/>
              <a:t>On 2008, he correctly predicted the winner of 49 of the 50 states and all 35 U.S. Senate races . </a:t>
            </a:r>
          </a:p>
          <a:p>
            <a:pPr marL="342900" indent="-342900" algn="l">
              <a:buClrTx/>
              <a:buFont typeface="Arial" pitchFamily="34" charset="0"/>
              <a:buChar char="•"/>
            </a:pPr>
            <a:r>
              <a:rPr lang="en-US" sz="2000" dirty="0"/>
              <a:t>On 2012, he correctly predicted the winner of all 50 states and the District of Columbia.  That same year, Silver's predictions of U.S. Senate races were correct in 31 of 33 states.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dirty="0"/>
              <a:t>All the data he used came from internet!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b="1" dirty="0"/>
              <a:t>Dow down </a:t>
            </a:r>
            <a:r>
              <a:rPr lang="en-US" sz="2000" b="1" dirty="0">
                <a:solidFill>
                  <a:srgbClr val="FF0000"/>
                </a:solidFill>
              </a:rPr>
              <a:t>313 points</a:t>
            </a:r>
            <a:r>
              <a:rPr lang="en-US" sz="2000" b="1" dirty="0"/>
              <a:t> after Obama won</a:t>
            </a:r>
          </a:p>
          <a:p>
            <a:pPr marL="342900" indent="-342900" algn="l">
              <a:buClrTx/>
              <a:buFont typeface="Arial" pitchFamily="34" charset="0"/>
              <a:buChar char="•"/>
            </a:pPr>
            <a:r>
              <a:rPr lang="en-US" sz="2000" dirty="0"/>
              <a:t>On 2016, oops…….</a:t>
            </a:r>
          </a:p>
        </p:txBody>
      </p:sp>
    </p:spTree>
    <p:extLst>
      <p:ext uri="{BB962C8B-B14F-4D97-AF65-F5344CB8AC3E}">
        <p14:creationId xmlns:p14="http://schemas.microsoft.com/office/powerpoint/2010/main" val="1041456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D84DF6A-3F08-4B60-8023-2AAD9D67009E}"/>
              </a:ext>
            </a:extLst>
          </p:cNvPr>
          <p:cNvSpPr txBox="1">
            <a:spLocks/>
          </p:cNvSpPr>
          <p:nvPr/>
        </p:nvSpPr>
        <p:spPr>
          <a:xfrm>
            <a:off x="304800" y="-414995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600" dirty="0"/>
              <a:t>Example: Presidential election 2016</a:t>
            </a:r>
            <a:endParaRPr lang="en-US" sz="3500" dirty="0"/>
          </a:p>
        </p:txBody>
      </p:sp>
      <p:pic>
        <p:nvPicPr>
          <p:cNvPr id="6" name="Picture 5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511CD767-CAF6-40FF-A065-1951ADD266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166" y="499404"/>
            <a:ext cx="3101715" cy="26913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C7FD11-6113-4E87-8CC0-E15B0D6E6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340242"/>
            <a:ext cx="7718822" cy="30132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60A8F2-3376-4CC0-B463-3030270E46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10176"/>
            <a:ext cx="2793651" cy="2069841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A1E74BFC-A4B9-4B48-9BD2-D3D45596A5ED}"/>
              </a:ext>
            </a:extLst>
          </p:cNvPr>
          <p:cNvSpPr/>
          <p:nvPr/>
        </p:nvSpPr>
        <p:spPr>
          <a:xfrm>
            <a:off x="4648200" y="1845096"/>
            <a:ext cx="762000" cy="406909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2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76350F6-63B2-4B51-9294-CC2A443B21E2}"/>
              </a:ext>
            </a:extLst>
          </p:cNvPr>
          <p:cNvSpPr txBox="1">
            <a:spLocks/>
          </p:cNvSpPr>
          <p:nvPr/>
        </p:nvSpPr>
        <p:spPr>
          <a:xfrm>
            <a:off x="304800" y="-443125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600" dirty="0"/>
              <a:t>Example: Presidential election</a:t>
            </a:r>
            <a:endParaRPr lang="en-US" sz="35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D4FD87-5F0C-4BD0-AD20-C3401CD65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40" y="2676156"/>
            <a:ext cx="3645586" cy="2821367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5F46641-0328-4297-9829-EFA57B272810}"/>
              </a:ext>
            </a:extLst>
          </p:cNvPr>
          <p:cNvCxnSpPr/>
          <p:nvPr/>
        </p:nvCxnSpPr>
        <p:spPr>
          <a:xfrm>
            <a:off x="2377441" y="2074985"/>
            <a:ext cx="0" cy="36294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252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78302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600" dirty="0"/>
              <a:t>Example: Big Data</a:t>
            </a:r>
            <a:endParaRPr lang="en-US" sz="3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A01682-2172-44D3-ABA6-906B428BD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60" y="1045698"/>
            <a:ext cx="8203479" cy="395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44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cabs.msu.edu/toolkit/images/helmet/gif/Spartan-helmet-Green-150-pxl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64" y="6382302"/>
            <a:ext cx="289446" cy="33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brand.msu.edu/_files/images/spartans-wil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173" y="6477963"/>
            <a:ext cx="1716967" cy="14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hape 50"/>
          <p:cNvSpPr txBox="1">
            <a:spLocks/>
          </p:cNvSpPr>
          <p:nvPr/>
        </p:nvSpPr>
        <p:spPr>
          <a:xfrm>
            <a:off x="328864" y="1302803"/>
            <a:ext cx="7801685" cy="59207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ln>
                  <a:noFill/>
                </a:ln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zh-CN" sz="2500" b="1" dirty="0"/>
              <a:t>About me</a:t>
            </a:r>
          </a:p>
          <a:p>
            <a:endParaRPr lang="en-US" sz="2500" b="1" dirty="0"/>
          </a:p>
          <a:p>
            <a:endParaRPr lang="en-US" sz="2500" b="1" dirty="0"/>
          </a:p>
          <a:p>
            <a:r>
              <a:rPr lang="zh-CN" altLang="en-US" sz="2500" b="1" dirty="0"/>
              <a:t>谢於颖</a:t>
            </a:r>
            <a:endParaRPr lang="en-US" altLang="zh-CN" sz="2500" b="1" dirty="0"/>
          </a:p>
          <a:p>
            <a:endParaRPr lang="en-US" altLang="zh-CN" sz="2500" b="1" dirty="0"/>
          </a:p>
          <a:p>
            <a:endParaRPr lang="en-US" altLang="zh-CN" sz="2500" b="1" dirty="0"/>
          </a:p>
          <a:p>
            <a:r>
              <a:rPr lang="en-US" altLang="zh-CN" sz="2500" b="1" dirty="0"/>
              <a:t>                                                          </a:t>
            </a:r>
            <a:endParaRPr lang="es-CO" sz="2500" b="1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F9A414-D431-4125-90F3-85287B217680}"/>
              </a:ext>
            </a:extLst>
          </p:cNvPr>
          <p:cNvSpPr/>
          <p:nvPr/>
        </p:nvSpPr>
        <p:spPr>
          <a:xfrm>
            <a:off x="1595656" y="2565820"/>
            <a:ext cx="493396" cy="14221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DA7AE83-C847-469A-B2FE-42B015F6625A}"/>
              </a:ext>
            </a:extLst>
          </p:cNvPr>
          <p:cNvSpPr/>
          <p:nvPr/>
        </p:nvSpPr>
        <p:spPr>
          <a:xfrm>
            <a:off x="3831906" y="2576009"/>
            <a:ext cx="493396" cy="14221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11AF594-FB06-4750-B4CA-F0152E74657F}"/>
              </a:ext>
            </a:extLst>
          </p:cNvPr>
          <p:cNvSpPr/>
          <p:nvPr/>
        </p:nvSpPr>
        <p:spPr>
          <a:xfrm>
            <a:off x="5932681" y="2576009"/>
            <a:ext cx="493396" cy="14221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FC203FB-9329-4B7C-A8BC-16E354FF0644}"/>
              </a:ext>
            </a:extLst>
          </p:cNvPr>
          <p:cNvSpPr/>
          <p:nvPr/>
        </p:nvSpPr>
        <p:spPr>
          <a:xfrm rot="5400000">
            <a:off x="6619553" y="3058378"/>
            <a:ext cx="592070" cy="21173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ACF86D6-A733-4CE5-90FB-21ADE1A517E7}"/>
              </a:ext>
            </a:extLst>
          </p:cNvPr>
          <p:cNvSpPr/>
          <p:nvPr/>
        </p:nvSpPr>
        <p:spPr>
          <a:xfrm rot="10800000">
            <a:off x="5495869" y="3728242"/>
            <a:ext cx="592070" cy="21173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3B5B923-94D3-4ADA-8114-5939CF737F4B}"/>
              </a:ext>
            </a:extLst>
          </p:cNvPr>
          <p:cNvSpPr/>
          <p:nvPr/>
        </p:nvSpPr>
        <p:spPr>
          <a:xfrm rot="10800000">
            <a:off x="3882773" y="3728241"/>
            <a:ext cx="592070" cy="21173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7EBEE8-6AC3-4684-8CD4-0AAAC46FEF58}"/>
              </a:ext>
            </a:extLst>
          </p:cNvPr>
          <p:cNvSpPr txBox="1"/>
          <p:nvPr/>
        </p:nvSpPr>
        <p:spPr>
          <a:xfrm>
            <a:off x="2218449" y="2462448"/>
            <a:ext cx="15459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 err="1">
                <a:solidFill>
                  <a:srgbClr val="18453B"/>
                </a:solidFill>
              </a:rPr>
              <a:t>YuYing</a:t>
            </a:r>
            <a:r>
              <a:rPr lang="en-US" altLang="zh-CN" sz="1800" b="1" dirty="0">
                <a:solidFill>
                  <a:srgbClr val="18453B"/>
                </a:solidFill>
              </a:rPr>
              <a:t> Xie</a:t>
            </a:r>
            <a:endParaRPr lang="en-US" dirty="0">
              <a:solidFill>
                <a:srgbClr val="18453B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8F2622-0D91-4D00-A702-48A9524787D9}"/>
              </a:ext>
            </a:extLst>
          </p:cNvPr>
          <p:cNvSpPr txBox="1"/>
          <p:nvPr/>
        </p:nvSpPr>
        <p:spPr>
          <a:xfrm>
            <a:off x="4474843" y="2468651"/>
            <a:ext cx="13538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18453B"/>
                </a:solidFill>
              </a:rPr>
              <a:t>Xie </a:t>
            </a:r>
            <a:r>
              <a:rPr lang="en-US" altLang="zh-CN" sz="1800" b="1" dirty="0" err="1">
                <a:solidFill>
                  <a:srgbClr val="18453B"/>
                </a:solidFill>
              </a:rPr>
              <a:t>YuYing</a:t>
            </a:r>
            <a:r>
              <a:rPr lang="en-US" altLang="zh-CN" sz="1800" b="1" dirty="0">
                <a:solidFill>
                  <a:srgbClr val="18453B"/>
                </a:solidFill>
              </a:rPr>
              <a:t> </a:t>
            </a:r>
            <a:endParaRPr lang="en-US" dirty="0">
              <a:solidFill>
                <a:srgbClr val="18453B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5E2BEF-D93E-4517-8E71-B0C85DA569C1}"/>
              </a:ext>
            </a:extLst>
          </p:cNvPr>
          <p:cNvSpPr txBox="1"/>
          <p:nvPr/>
        </p:nvSpPr>
        <p:spPr>
          <a:xfrm>
            <a:off x="6550469" y="2468651"/>
            <a:ext cx="750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18453B"/>
                </a:solidFill>
              </a:rPr>
              <a:t>XYY </a:t>
            </a:r>
            <a:endParaRPr lang="en-US" dirty="0">
              <a:solidFill>
                <a:srgbClr val="18453B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6D9016-8E78-4935-85D2-0845AE86706D}"/>
              </a:ext>
            </a:extLst>
          </p:cNvPr>
          <p:cNvSpPr txBox="1"/>
          <p:nvPr/>
        </p:nvSpPr>
        <p:spPr>
          <a:xfrm>
            <a:off x="6250480" y="3650686"/>
            <a:ext cx="17169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 err="1">
                <a:solidFill>
                  <a:srgbClr val="18453B"/>
                </a:solidFill>
              </a:rPr>
              <a:t>Chr</a:t>
            </a:r>
            <a:r>
              <a:rPr lang="en-US" altLang="zh-CN" sz="1800" b="1" dirty="0">
                <a:solidFill>
                  <a:srgbClr val="18453B"/>
                </a:solidFill>
              </a:rPr>
              <a:t> X </a:t>
            </a:r>
            <a:r>
              <a:rPr lang="en-US" altLang="zh-CN" sz="1800" b="1" dirty="0" err="1">
                <a:solidFill>
                  <a:srgbClr val="18453B"/>
                </a:solidFill>
              </a:rPr>
              <a:t>Chr</a:t>
            </a:r>
            <a:r>
              <a:rPr lang="en-US" altLang="zh-CN" sz="1800" b="1" dirty="0">
                <a:solidFill>
                  <a:srgbClr val="18453B"/>
                </a:solidFill>
              </a:rPr>
              <a:t> Y </a:t>
            </a:r>
            <a:r>
              <a:rPr lang="en-US" altLang="zh-CN" sz="1800" b="1" dirty="0" err="1">
                <a:solidFill>
                  <a:srgbClr val="18453B"/>
                </a:solidFill>
              </a:rPr>
              <a:t>Y</a:t>
            </a:r>
            <a:r>
              <a:rPr lang="en-US" altLang="zh-CN" sz="1800" b="1" dirty="0">
                <a:solidFill>
                  <a:srgbClr val="18453B"/>
                </a:solidFill>
              </a:rPr>
              <a:t> </a:t>
            </a:r>
            <a:endParaRPr lang="es-CO" sz="1800" b="1" dirty="0">
              <a:solidFill>
                <a:srgbClr val="18453B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E2176E-64E0-407E-B74A-D42421925364}"/>
              </a:ext>
            </a:extLst>
          </p:cNvPr>
          <p:cNvSpPr txBox="1"/>
          <p:nvPr/>
        </p:nvSpPr>
        <p:spPr>
          <a:xfrm>
            <a:off x="4591204" y="3650686"/>
            <a:ext cx="1052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Clark</a:t>
            </a: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3B6A967-4EE3-4F1E-966E-4B61F6165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220" y="2963597"/>
            <a:ext cx="3067478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4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/>
      <p:bldP spid="15" grpId="0"/>
      <p:bldP spid="17" grpId="0"/>
      <p:bldP spid="19" grpId="0"/>
      <p:bldP spid="2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43798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600" dirty="0"/>
              <a:t>Politics </a:t>
            </a:r>
            <a:endParaRPr lang="en-US" sz="3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BE750C-52D7-4640-90CF-868BEEFDA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22" y="1168131"/>
            <a:ext cx="8867955" cy="452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979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43798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600" dirty="0"/>
              <a:t>The Supervised Learning </a:t>
            </a:r>
            <a:endParaRPr lang="en-US" sz="3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C0DDCA-2D75-45CF-99E0-29652ABE6857}"/>
              </a:ext>
            </a:extLst>
          </p:cNvPr>
          <p:cNvSpPr txBox="1"/>
          <p:nvPr/>
        </p:nvSpPr>
        <p:spPr>
          <a:xfrm>
            <a:off x="304800" y="946367"/>
            <a:ext cx="81709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Outcome measurement Y (also called dependent variable, response, target, label).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Vector of </a:t>
            </a:r>
            <a:r>
              <a:rPr lang="en-US" i="1" dirty="0">
                <a:solidFill>
                  <a:srgbClr val="0070C0"/>
                </a:solidFill>
              </a:rPr>
              <a:t>p</a:t>
            </a:r>
            <a:r>
              <a:rPr lang="en-US" dirty="0"/>
              <a:t> predictor measurements X (also called inputs, regressors, covariates, features, independent variables).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regression problem, Y is quantitative (</a:t>
            </a:r>
            <a:r>
              <a:rPr lang="en-US" dirty="0" err="1"/>
              <a:t>e.g</a:t>
            </a:r>
            <a:r>
              <a:rPr lang="en-US" dirty="0"/>
              <a:t> price, blood pressure).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classiﬁcation problem, Y takes values in a ﬁnite, unordered set (survived/died, digit 0-9, cancer class of tissue sample).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73201D-DACC-47FD-8673-C4222BB74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53" y="3898433"/>
            <a:ext cx="6602437" cy="77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67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43798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600" dirty="0"/>
              <a:t>Objectives</a:t>
            </a:r>
            <a:endParaRPr lang="en-US" sz="3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C0DDCA-2D75-45CF-99E0-29652ABE6857}"/>
              </a:ext>
            </a:extLst>
          </p:cNvPr>
          <p:cNvSpPr txBox="1"/>
          <p:nvPr/>
        </p:nvSpPr>
        <p:spPr>
          <a:xfrm>
            <a:off x="304800" y="946367"/>
            <a:ext cx="817098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On the basis of the training data we want to?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Accurately predict unseen test cases.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Understand which inputs affect the outcome, and how.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Assess the quality of our predictions and inferences </a:t>
            </a:r>
          </a:p>
        </p:txBody>
      </p:sp>
    </p:spTree>
    <p:extLst>
      <p:ext uri="{BB962C8B-B14F-4D97-AF65-F5344CB8AC3E}">
        <p14:creationId xmlns:p14="http://schemas.microsoft.com/office/powerpoint/2010/main" val="3444778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43798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600" dirty="0"/>
              <a:t>Unsupervised Learning</a:t>
            </a:r>
            <a:endParaRPr lang="en-US" sz="3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C0DDCA-2D75-45CF-99E0-29652ABE6857}"/>
              </a:ext>
            </a:extLst>
          </p:cNvPr>
          <p:cNvSpPr txBox="1"/>
          <p:nvPr/>
        </p:nvSpPr>
        <p:spPr>
          <a:xfrm>
            <a:off x="304800" y="946367"/>
            <a:ext cx="81709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outcome variable, just a set of predictors (features) measured on a set of samples.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Objective is fuzzier:  ﬁnd groups of samples that behave similarly, ﬁnd features that behave similarly, ﬁnd linear combinations of features with the most variation.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Diﬃcult to know how well you are are doing.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Diﬀerent from supervised learning but can be useful as a pre-processing step for supervised learning.</a:t>
            </a:r>
          </a:p>
        </p:txBody>
      </p:sp>
    </p:spTree>
    <p:extLst>
      <p:ext uri="{BB962C8B-B14F-4D97-AF65-F5344CB8AC3E}">
        <p14:creationId xmlns:p14="http://schemas.microsoft.com/office/powerpoint/2010/main" val="36898885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78302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endParaRPr lang="en-US" sz="3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A01682-2172-44D3-ABA6-906B428BD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60" y="1045698"/>
            <a:ext cx="8203479" cy="395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869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78302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endParaRPr lang="en-US" sz="3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32C82-1A6C-49EF-8B4D-7B6761A09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325" y="1195219"/>
            <a:ext cx="2362530" cy="7430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E2273D-7C8F-4443-A6B2-065A1F28E7AF}"/>
              </a:ext>
            </a:extLst>
          </p:cNvPr>
          <p:cNvSpPr txBox="1"/>
          <p:nvPr/>
        </p:nvSpPr>
        <p:spPr>
          <a:xfrm>
            <a:off x="304799" y="2399514"/>
            <a:ext cx="80719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It obtains information related to customers via their mobile devices using 17 trillion location markers and various </a:t>
            </a:r>
            <a:r>
              <a:rPr lang="en-US" dirty="0">
                <a:hlinkClick r:id="rId3"/>
              </a:rPr>
              <a:t>mobile applications</a:t>
            </a:r>
            <a:r>
              <a:rPr lang="en-US" dirty="0"/>
              <a:t> that partner with </a:t>
            </a:r>
            <a:r>
              <a:rPr lang="en-US" dirty="0" err="1"/>
              <a:t>SafeGraph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61157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BA36B1-A230-4958-BEC7-771E3B01F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67" y="802553"/>
            <a:ext cx="8888065" cy="31341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8FB36C-D4C2-4F13-89D6-321D0503E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6696" y="3936715"/>
            <a:ext cx="5843129" cy="241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758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78302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endParaRPr lang="en-US" sz="3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32C82-1A6C-49EF-8B4D-7B6761A09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325" y="1195219"/>
            <a:ext cx="2362530" cy="7430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E2273D-7C8F-4443-A6B2-065A1F28E7AF}"/>
              </a:ext>
            </a:extLst>
          </p:cNvPr>
          <p:cNvSpPr txBox="1"/>
          <p:nvPr/>
        </p:nvSpPr>
        <p:spPr>
          <a:xfrm>
            <a:off x="304799" y="2399514"/>
            <a:ext cx="850286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It obtains information related to customers via their mobile devices using 17 trillion location markers and various </a:t>
            </a:r>
            <a:r>
              <a:rPr lang="en-US" dirty="0">
                <a:hlinkClick r:id="rId3"/>
              </a:rPr>
              <a:t>mobile applications</a:t>
            </a:r>
            <a:r>
              <a:rPr lang="en-US" dirty="0"/>
              <a:t> that partner with </a:t>
            </a:r>
            <a:r>
              <a:rPr lang="en-US" dirty="0" err="1"/>
              <a:t>SafeGraph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br>
              <a:rPr lang="en-US" dirty="0"/>
            </a:br>
            <a:r>
              <a:rPr lang="en-US" dirty="0"/>
              <a:t>How can you use this data?</a:t>
            </a:r>
          </a:p>
        </p:txBody>
      </p:sp>
    </p:spTree>
    <p:extLst>
      <p:ext uri="{BB962C8B-B14F-4D97-AF65-F5344CB8AC3E}">
        <p14:creationId xmlns:p14="http://schemas.microsoft.com/office/powerpoint/2010/main" val="28864142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78302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endParaRPr lang="en-US" sz="3500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061AE4E-25AA-731D-85DD-2B92A6066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921" y="1370505"/>
            <a:ext cx="70866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432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72240C3-EDC2-4337-84BC-E59256B4147E}"/>
              </a:ext>
            </a:extLst>
          </p:cNvPr>
          <p:cNvSpPr txBox="1">
            <a:spLocks/>
          </p:cNvSpPr>
          <p:nvPr/>
        </p:nvSpPr>
        <p:spPr>
          <a:xfrm>
            <a:off x="304800" y="-443798"/>
            <a:ext cx="8305800" cy="99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3600" dirty="0"/>
              <a:t>Question</a:t>
            </a:r>
            <a:endParaRPr lang="en-US" sz="3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E82F2-EF9A-4C5C-805E-44B051419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22" y="1168131"/>
            <a:ext cx="8867955" cy="452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341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cabs.msu.edu/toolkit/images/helmet/gif/Spartan-helmet-Green-150-pxl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64" y="6382302"/>
            <a:ext cx="289446" cy="33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brand.msu.edu/_files/images/spartans-wil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173" y="6477963"/>
            <a:ext cx="1716967" cy="14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hape 50"/>
          <p:cNvSpPr txBox="1">
            <a:spLocks/>
          </p:cNvSpPr>
          <p:nvPr/>
        </p:nvSpPr>
        <p:spPr>
          <a:xfrm>
            <a:off x="328864" y="1302803"/>
            <a:ext cx="7801685" cy="59207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ln>
                  <a:noFill/>
                </a:ln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zh-CN" sz="2500" b="1" dirty="0"/>
              <a:t>About TA: Robert </a:t>
            </a:r>
            <a:r>
              <a:rPr lang="en-US" altLang="zh-CN" sz="2500" b="1" dirty="0" err="1"/>
              <a:t>Termuhlen</a:t>
            </a:r>
            <a:r>
              <a:rPr lang="en-US" altLang="zh-CN" sz="2500" b="1" dirty="0"/>
              <a:t> </a:t>
            </a:r>
            <a:r>
              <a:rPr lang="en-US" sz="2500" b="1" dirty="0"/>
              <a:t>(</a:t>
            </a:r>
            <a:r>
              <a:rPr lang="en-US" sz="2500" b="1" dirty="0" err="1"/>
              <a:t>termuhle@msu.edu</a:t>
            </a:r>
            <a:r>
              <a:rPr lang="en-US" sz="2500" b="1" dirty="0"/>
              <a:t>)</a:t>
            </a:r>
          </a:p>
          <a:p>
            <a:r>
              <a:rPr lang="en-US" altLang="zh-CN" sz="2500" b="1" dirty="0"/>
              <a:t>Office Hours:</a:t>
            </a:r>
            <a:endParaRPr lang="es-CO" sz="2500" b="1" dirty="0"/>
          </a:p>
          <a:p>
            <a:endParaRPr lang="es-CO" sz="2500" b="1" dirty="0"/>
          </a:p>
        </p:txBody>
      </p:sp>
    </p:spTree>
    <p:extLst>
      <p:ext uri="{BB962C8B-B14F-4D97-AF65-F5344CB8AC3E}">
        <p14:creationId xmlns:p14="http://schemas.microsoft.com/office/powerpoint/2010/main" val="386554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cabs.msu.edu/toolkit/images/helmet/gif/Spartan-helmet-Green-150-pxl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64" y="6382302"/>
            <a:ext cx="289446" cy="33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brand.msu.edu/_files/images/spartans-wil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173" y="6477963"/>
            <a:ext cx="1716967" cy="14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hape 50"/>
          <p:cNvSpPr txBox="1">
            <a:spLocks/>
          </p:cNvSpPr>
          <p:nvPr/>
        </p:nvSpPr>
        <p:spPr>
          <a:xfrm>
            <a:off x="328864" y="1302803"/>
            <a:ext cx="7801685" cy="165227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ln>
                  <a:noFill/>
                </a:ln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s-CO" sz="2500" b="1" dirty="0"/>
              <a:t>Introduce </a:t>
            </a:r>
            <a:r>
              <a:rPr lang="es-CO" sz="2500" b="1" dirty="0" err="1"/>
              <a:t>yourself</a:t>
            </a:r>
            <a:r>
              <a:rPr lang="es-CO" sz="2500" b="1" dirty="0"/>
              <a:t>. </a:t>
            </a:r>
            <a:r>
              <a:rPr lang="es-CO" sz="2500" b="1" dirty="0" err="1"/>
              <a:t>Annotate</a:t>
            </a:r>
            <a:r>
              <a:rPr lang="es-CO" sz="2500" b="1" dirty="0"/>
              <a:t> </a:t>
            </a:r>
            <a:r>
              <a:rPr lang="es-CO" sz="2500" b="1" dirty="0" err="1"/>
              <a:t>you</a:t>
            </a:r>
            <a:endParaRPr lang="es-CO" sz="2500" b="1" dirty="0"/>
          </a:p>
        </p:txBody>
      </p:sp>
      <p:pic>
        <p:nvPicPr>
          <p:cNvPr id="3" name="Picture 2" descr="Map&#10;&#10;Description automatically generated with medium confidence">
            <a:extLst>
              <a:ext uri="{FF2B5EF4-FFF2-40B4-BE49-F238E27FC236}">
                <a16:creationId xmlns:a16="http://schemas.microsoft.com/office/drawing/2014/main" id="{EB04B7C3-BAC5-0FA1-3304-094249198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271" y="1816527"/>
            <a:ext cx="8667400" cy="359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348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CF272-5E4C-49C6-ADF2-9CCE5922F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95752"/>
            <a:ext cx="8229600" cy="4066495"/>
          </a:xfrm>
        </p:spPr>
        <p:txBody>
          <a:bodyPr/>
          <a:lstStyle/>
          <a:p>
            <a:r>
              <a:rPr lang="en-US" dirty="0">
                <a:solidFill>
                  <a:srgbClr val="064339"/>
                </a:solidFill>
              </a:rPr>
              <a:t>Topics:</a:t>
            </a:r>
          </a:p>
          <a:p>
            <a:pPr lvl="1" indent="-342900"/>
            <a:r>
              <a:rPr lang="en-US" dirty="0">
                <a:solidFill>
                  <a:srgbClr val="064339"/>
                </a:solidFill>
              </a:rPr>
              <a:t>Fundamental concepts of data science </a:t>
            </a:r>
          </a:p>
          <a:p>
            <a:pPr lvl="1" indent="-342900"/>
            <a:r>
              <a:rPr lang="en-US" dirty="0">
                <a:solidFill>
                  <a:srgbClr val="064339"/>
                </a:solidFill>
              </a:rPr>
              <a:t>Regression </a:t>
            </a:r>
          </a:p>
          <a:p>
            <a:pPr lvl="1" indent="-342900"/>
            <a:r>
              <a:rPr lang="en-US" dirty="0">
                <a:solidFill>
                  <a:srgbClr val="064339"/>
                </a:solidFill>
              </a:rPr>
              <a:t>Classification</a:t>
            </a:r>
          </a:p>
          <a:p>
            <a:pPr lvl="1" indent="-342900"/>
            <a:r>
              <a:rPr lang="en-US" dirty="0">
                <a:solidFill>
                  <a:srgbClr val="064339"/>
                </a:solidFill>
              </a:rPr>
              <a:t>Dimension reduction</a:t>
            </a:r>
          </a:p>
          <a:p>
            <a:pPr lvl="1" indent="-342900"/>
            <a:r>
              <a:rPr lang="en-US" dirty="0">
                <a:solidFill>
                  <a:srgbClr val="064339"/>
                </a:solidFill>
              </a:rPr>
              <a:t>Resampling methods</a:t>
            </a:r>
          </a:p>
          <a:p>
            <a:pPr lvl="1" indent="-342900"/>
            <a:r>
              <a:rPr lang="en-US" dirty="0">
                <a:solidFill>
                  <a:srgbClr val="064339"/>
                </a:solidFill>
              </a:rPr>
              <a:t>Tree-based methods, etc.</a:t>
            </a:r>
          </a:p>
          <a:p>
            <a:r>
              <a:rPr lang="en-US" dirty="0">
                <a:solidFill>
                  <a:srgbClr val="064339"/>
                </a:solidFill>
              </a:rPr>
              <a:t>Textbook:</a:t>
            </a:r>
          </a:p>
          <a:p>
            <a:pPr lvl="1"/>
            <a:r>
              <a:rPr lang="en-US" sz="1600" dirty="0">
                <a:hlinkClick r:id="rId3"/>
              </a:rPr>
              <a:t>An Introduction to Statistical Learning, with applications in R</a:t>
            </a:r>
            <a:r>
              <a:rPr lang="en-US" sz="1600" dirty="0"/>
              <a:t>.</a:t>
            </a:r>
          </a:p>
          <a:p>
            <a:pPr lvl="1"/>
            <a:r>
              <a:rPr lang="en-US" sz="2000" dirty="0">
                <a:solidFill>
                  <a:srgbClr val="064339"/>
                </a:solidFill>
              </a:rPr>
              <a:t> </a:t>
            </a:r>
            <a:r>
              <a:rPr lang="en-US" sz="1600" dirty="0">
                <a:solidFill>
                  <a:srgbClr val="064339"/>
                </a:solidFill>
              </a:rPr>
              <a:t>The Elements of Statistical Learning: Data Mining, Inference, and Prediction</a:t>
            </a:r>
          </a:p>
          <a:p>
            <a:pPr lvl="1"/>
            <a:r>
              <a:rPr lang="en-US" sz="1600" dirty="0">
                <a:solidFill>
                  <a:srgbClr val="064339"/>
                </a:solidFill>
              </a:rPr>
              <a:t>Also have a </a:t>
            </a:r>
            <a:r>
              <a:rPr lang="en-US" sz="1600" dirty="0" err="1">
                <a:solidFill>
                  <a:srgbClr val="064339"/>
                </a:solidFill>
              </a:rPr>
              <a:t>youtube</a:t>
            </a:r>
            <a:r>
              <a:rPr lang="en-US" sz="1600" dirty="0">
                <a:solidFill>
                  <a:srgbClr val="064339"/>
                </a:solidFill>
              </a:rPr>
              <a:t> list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84AC-CBE3-4D90-86A9-29B7010FE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 dirty="0"/>
              <a:t>Yuying Xie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07B4E21-E2F7-4D3A-B701-98F769AE9D23}"/>
              </a:ext>
            </a:extLst>
          </p:cNvPr>
          <p:cNvSpPr txBox="1">
            <a:spLocks/>
          </p:cNvSpPr>
          <p:nvPr/>
        </p:nvSpPr>
        <p:spPr>
          <a:xfrm>
            <a:off x="145366" y="723631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3500" dirty="0"/>
              <a:t>What is the course about?</a:t>
            </a:r>
          </a:p>
        </p:txBody>
      </p:sp>
    </p:spTree>
    <p:extLst>
      <p:ext uri="{BB962C8B-B14F-4D97-AF65-F5344CB8AC3E}">
        <p14:creationId xmlns:p14="http://schemas.microsoft.com/office/powerpoint/2010/main" val="1548337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CF272-5E4C-49C6-ADF2-9CCE5922F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95752"/>
            <a:ext cx="8229600" cy="3460027"/>
          </a:xfrm>
        </p:spPr>
        <p:txBody>
          <a:bodyPr/>
          <a:lstStyle/>
          <a:p>
            <a:r>
              <a:rPr lang="en-US" dirty="0">
                <a:solidFill>
                  <a:srgbClr val="064339"/>
                </a:solidFill>
              </a:rPr>
              <a:t>Textbook:</a:t>
            </a:r>
          </a:p>
          <a:p>
            <a:pPr lvl="1"/>
            <a:r>
              <a:rPr lang="en-US" sz="1600" dirty="0">
                <a:hlinkClick r:id="rId3"/>
              </a:rPr>
              <a:t>An Introduction to Statistical Learning, with applications in R</a:t>
            </a:r>
            <a:r>
              <a:rPr lang="en-US" sz="1600" dirty="0"/>
              <a:t>.</a:t>
            </a:r>
          </a:p>
          <a:p>
            <a:pPr lvl="1"/>
            <a:endParaRPr lang="en-US" sz="1600" dirty="0"/>
          </a:p>
          <a:p>
            <a:pPr lvl="1"/>
            <a:r>
              <a:rPr lang="en-US" sz="2800" dirty="0">
                <a:solidFill>
                  <a:srgbClr val="064339"/>
                </a:solidFill>
              </a:rPr>
              <a:t>Online version available!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r>
              <a:rPr lang="en-US" sz="2000" dirty="0">
                <a:solidFill>
                  <a:srgbClr val="064339"/>
                </a:solidFill>
              </a:rPr>
              <a:t> https://www.youtube.com/user/joshstarmer</a:t>
            </a:r>
            <a:endParaRPr lang="en-US" sz="1600" dirty="0">
              <a:solidFill>
                <a:srgbClr val="064339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84AC-CBE3-4D90-86A9-29B7010FE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 dirty="0"/>
              <a:t>Yuying Xie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07B4E21-E2F7-4D3A-B701-98F769AE9D23}"/>
              </a:ext>
            </a:extLst>
          </p:cNvPr>
          <p:cNvSpPr txBox="1">
            <a:spLocks/>
          </p:cNvSpPr>
          <p:nvPr/>
        </p:nvSpPr>
        <p:spPr>
          <a:xfrm>
            <a:off x="145366" y="723631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US" sz="3500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237E683-2A6F-E64D-1785-86B279406B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840" y="723631"/>
            <a:ext cx="3007486" cy="474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699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CF272-5E4C-49C6-ADF2-9CCE5922F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5558" y="0"/>
            <a:ext cx="8853268" cy="587106"/>
          </a:xfrm>
        </p:spPr>
        <p:txBody>
          <a:bodyPr/>
          <a:lstStyle/>
          <a:p>
            <a:r>
              <a:rPr lang="en-US" sz="2500" dirty="0" err="1">
                <a:solidFill>
                  <a:schemeClr val="bg1"/>
                </a:solidFill>
              </a:rPr>
              <a:t>Github</a:t>
            </a:r>
            <a:r>
              <a:rPr lang="en-US" sz="2500" dirty="0">
                <a:solidFill>
                  <a:schemeClr val="bg1"/>
                </a:solidFill>
              </a:rPr>
              <a:t> and where to find slides and </a:t>
            </a:r>
            <a:r>
              <a:rPr lang="en-US" sz="2500" dirty="0" err="1">
                <a:solidFill>
                  <a:schemeClr val="bg1"/>
                </a:solidFill>
              </a:rPr>
              <a:t>jupyter</a:t>
            </a:r>
            <a:r>
              <a:rPr lang="en-US" sz="2500" dirty="0">
                <a:solidFill>
                  <a:schemeClr val="bg1"/>
                </a:solidFill>
              </a:rPr>
              <a:t> notebooks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84AC-CBE3-4D90-86A9-29B7010FE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 dirty="0"/>
              <a:t>Yuying Xie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07B4E21-E2F7-4D3A-B701-98F769AE9D23}"/>
              </a:ext>
            </a:extLst>
          </p:cNvPr>
          <p:cNvSpPr txBox="1">
            <a:spLocks/>
          </p:cNvSpPr>
          <p:nvPr/>
        </p:nvSpPr>
        <p:spPr>
          <a:xfrm>
            <a:off x="145366" y="723631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US" sz="3500" dirty="0"/>
          </a:p>
        </p:txBody>
      </p: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6FEABEB-B41A-7A6E-C6BF-7A17FFF51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03" y="1388729"/>
            <a:ext cx="7107708" cy="47692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99FFD3-8823-8C49-4A1E-EC64F543FCBD}"/>
              </a:ext>
            </a:extLst>
          </p:cNvPr>
          <p:cNvSpPr txBox="1"/>
          <p:nvPr/>
        </p:nvSpPr>
        <p:spPr>
          <a:xfrm>
            <a:off x="522043" y="923384"/>
            <a:ext cx="6341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64339"/>
                </a:solidFill>
              </a:rPr>
              <a:t>https://</a:t>
            </a:r>
            <a:r>
              <a:rPr lang="en-US" b="1" dirty="0" err="1">
                <a:solidFill>
                  <a:srgbClr val="064339"/>
                </a:solidFill>
              </a:rPr>
              <a:t>github.com</a:t>
            </a:r>
            <a:r>
              <a:rPr lang="en-US" b="1" dirty="0">
                <a:solidFill>
                  <a:srgbClr val="064339"/>
                </a:solidFill>
              </a:rPr>
              <a:t>/</a:t>
            </a:r>
            <a:r>
              <a:rPr lang="en-US" b="1" dirty="0" err="1">
                <a:solidFill>
                  <a:srgbClr val="064339"/>
                </a:solidFill>
              </a:rPr>
              <a:t>yuyingxie</a:t>
            </a:r>
            <a:r>
              <a:rPr lang="en-US" b="1" dirty="0">
                <a:solidFill>
                  <a:srgbClr val="064339"/>
                </a:solidFill>
              </a:rPr>
              <a:t>/CMSE381_SP2023</a:t>
            </a:r>
          </a:p>
        </p:txBody>
      </p:sp>
    </p:spTree>
    <p:extLst>
      <p:ext uri="{BB962C8B-B14F-4D97-AF65-F5344CB8AC3E}">
        <p14:creationId xmlns:p14="http://schemas.microsoft.com/office/powerpoint/2010/main" val="3239007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CF272-5E4C-49C6-ADF2-9CCE5922F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5558" y="0"/>
            <a:ext cx="8853268" cy="587106"/>
          </a:xfrm>
        </p:spPr>
        <p:txBody>
          <a:bodyPr/>
          <a:lstStyle/>
          <a:p>
            <a:r>
              <a:rPr lang="en-US" sz="2500" dirty="0">
                <a:solidFill>
                  <a:schemeClr val="bg1"/>
                </a:solidFill>
              </a:rPr>
              <a:t>Office Hours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84AC-CBE3-4D90-86A9-29B7010FE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 dirty="0"/>
              <a:t>Yuying Xie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07B4E21-E2F7-4D3A-B701-98F769AE9D23}"/>
              </a:ext>
            </a:extLst>
          </p:cNvPr>
          <p:cNvSpPr txBox="1">
            <a:spLocks/>
          </p:cNvSpPr>
          <p:nvPr/>
        </p:nvSpPr>
        <p:spPr>
          <a:xfrm>
            <a:off x="145366" y="723631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US" sz="3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99FFD3-8823-8C49-4A1E-EC64F543FCBD}"/>
              </a:ext>
            </a:extLst>
          </p:cNvPr>
          <p:cNvSpPr txBox="1"/>
          <p:nvPr/>
        </p:nvSpPr>
        <p:spPr>
          <a:xfrm>
            <a:off x="522043" y="923384"/>
            <a:ext cx="6341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64339"/>
                </a:solidFill>
              </a:rPr>
              <a:t>Zoom Link: </a:t>
            </a:r>
            <a:r>
              <a:rPr lang="en-US" b="1" dirty="0" err="1">
                <a:solidFill>
                  <a:srgbClr val="064339"/>
                </a:solidFill>
              </a:rPr>
              <a:t>shorturl.at</a:t>
            </a:r>
            <a:r>
              <a:rPr lang="en-US" b="1" dirty="0">
                <a:solidFill>
                  <a:srgbClr val="064339"/>
                </a:solidFill>
              </a:rPr>
              <a:t>/</a:t>
            </a:r>
            <a:r>
              <a:rPr lang="en-US" b="1" dirty="0" err="1">
                <a:solidFill>
                  <a:srgbClr val="064339"/>
                </a:solidFill>
              </a:rPr>
              <a:t>ghpNR</a:t>
            </a:r>
            <a:endParaRPr lang="en-US" b="1" dirty="0">
              <a:solidFill>
                <a:srgbClr val="064339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A1DEDF-20DD-DD63-50B5-FF9309AB78FD}"/>
              </a:ext>
            </a:extLst>
          </p:cNvPr>
          <p:cNvSpPr txBox="1"/>
          <p:nvPr/>
        </p:nvSpPr>
        <p:spPr>
          <a:xfrm>
            <a:off x="1040524" y="2532993"/>
            <a:ext cx="2659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Dr. Xie</a:t>
            </a:r>
          </a:p>
          <a:p>
            <a:r>
              <a:rPr lang="en-US" dirty="0"/>
              <a:t>Time: </a:t>
            </a:r>
            <a:r>
              <a:rPr lang="en-US" sz="1800" dirty="0">
                <a:effectLst/>
                <a:latin typeface="CMR10"/>
              </a:rPr>
              <a:t>Tues 12:00-1:30 pm</a:t>
            </a:r>
          </a:p>
          <a:p>
            <a:r>
              <a:rPr lang="en-US" dirty="0">
                <a:latin typeface="CMR10"/>
              </a:rPr>
              <a:t>Zoom or </a:t>
            </a:r>
            <a:r>
              <a:rPr lang="en-US" dirty="0" err="1">
                <a:latin typeface="CMR10"/>
              </a:rPr>
              <a:t>Egr</a:t>
            </a:r>
            <a:r>
              <a:rPr lang="en-US" dirty="0">
                <a:latin typeface="CMR10"/>
              </a:rPr>
              <a:t> 1513</a:t>
            </a:r>
            <a:r>
              <a:rPr lang="en-US" sz="1800" dirty="0">
                <a:effectLst/>
                <a:latin typeface="CMR10"/>
              </a:rPr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C69234-E38B-915E-2C50-A5B84EEE2A22}"/>
              </a:ext>
            </a:extLst>
          </p:cNvPr>
          <p:cNvSpPr txBox="1"/>
          <p:nvPr/>
        </p:nvSpPr>
        <p:spPr>
          <a:xfrm>
            <a:off x="4572000" y="2490583"/>
            <a:ext cx="2659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Bob </a:t>
            </a:r>
            <a:r>
              <a:rPr lang="en-US" dirty="0" err="1"/>
              <a:t>Termuhlen</a:t>
            </a:r>
            <a:r>
              <a:rPr lang="en-US" dirty="0"/>
              <a:t> </a:t>
            </a:r>
          </a:p>
          <a:p>
            <a:r>
              <a:rPr lang="en-US" dirty="0"/>
              <a:t>Time: </a:t>
            </a:r>
            <a:r>
              <a:rPr lang="en-US" sz="1800" dirty="0">
                <a:effectLst/>
                <a:latin typeface="CMR10"/>
              </a:rPr>
              <a:t>TBA</a:t>
            </a:r>
          </a:p>
          <a:p>
            <a:r>
              <a:rPr lang="en-US" dirty="0">
                <a:latin typeface="CMR10"/>
              </a:rPr>
              <a:t>Zoom or </a:t>
            </a:r>
            <a:r>
              <a:rPr lang="en-US" dirty="0" err="1">
                <a:latin typeface="CMR10"/>
              </a:rPr>
              <a:t>Egr</a:t>
            </a:r>
            <a:r>
              <a:rPr lang="en-US" dirty="0">
                <a:latin typeface="CMR10"/>
              </a:rPr>
              <a:t> 1513</a:t>
            </a:r>
            <a:r>
              <a:rPr lang="en-US" sz="1800" dirty="0">
                <a:effectLst/>
                <a:latin typeface="CMR10"/>
              </a:rPr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8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2C1C9D8-FF81-4143-8A93-0683B2DCBC5E}"/>
              </a:ext>
            </a:extLst>
          </p:cNvPr>
          <p:cNvSpPr txBox="1">
            <a:spLocks/>
          </p:cNvSpPr>
          <p:nvPr/>
        </p:nvSpPr>
        <p:spPr>
          <a:xfrm>
            <a:off x="304800" y="759657"/>
            <a:ext cx="6477000" cy="990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dirty="0"/>
              <a:t>Instruction Format</a:t>
            </a:r>
            <a:endParaRPr lang="en-US" sz="350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46E487B-37AB-41F3-9E21-1C501723BF8E}"/>
              </a:ext>
            </a:extLst>
          </p:cNvPr>
          <p:cNvSpPr txBox="1">
            <a:spLocks/>
          </p:cNvSpPr>
          <p:nvPr/>
        </p:nvSpPr>
        <p:spPr>
          <a:xfrm>
            <a:off x="381000" y="1826456"/>
            <a:ext cx="7391400" cy="403860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8453B"/>
              </a:buClr>
              <a:buFont typeface="Arial"/>
              <a:buChar char="•"/>
              <a:defRPr sz="28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5000"/>
              <a:buFont typeface="Arial"/>
              <a:buChar char="•"/>
              <a:defRPr sz="2400" b="0" i="0" kern="1200">
                <a:solidFill>
                  <a:srgbClr val="595959"/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alibri" pitchFamily="34" charset="0"/>
              </a:rPr>
              <a:t>In Class</a:t>
            </a:r>
            <a:r>
              <a:rPr lang="en-US" sz="2500" b="1" dirty="0">
                <a:latin typeface="Calibri" pitchFamily="34" charset="0"/>
              </a:rPr>
              <a:t>:</a:t>
            </a:r>
          </a:p>
          <a:p>
            <a:pPr marL="285750" indent="-28575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</a:rPr>
              <a:t>Stop me if you have any question!</a:t>
            </a:r>
          </a:p>
          <a:p>
            <a:pPr marL="285750" indent="-28575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</a:rPr>
              <a:t>We will have coding section in most of the classes (bring your laptop)</a:t>
            </a:r>
          </a:p>
          <a:p>
            <a:pPr marL="285750" indent="-28575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</a:rPr>
              <a:t>What happens in CMSE 381 </a:t>
            </a:r>
            <a:r>
              <a:rPr lang="en-US" sz="1800" dirty="0">
                <a:solidFill>
                  <a:srgbClr val="FF0000"/>
                </a:solidFill>
                <a:latin typeface="Calibri" pitchFamily="34" charset="0"/>
              </a:rPr>
              <a:t>stays in </a:t>
            </a:r>
            <a:r>
              <a:rPr lang="en-US" sz="1800" dirty="0">
                <a:latin typeface="Calibri" pitchFamily="34" charset="0"/>
              </a:rPr>
              <a:t>CMSE 381</a:t>
            </a:r>
          </a:p>
          <a:p>
            <a:pPr>
              <a:buClr>
                <a:schemeClr val="tx1"/>
              </a:buClr>
            </a:pPr>
            <a:endParaRPr lang="en-US" sz="1800" dirty="0">
              <a:latin typeface="Calibri" pitchFamily="34" charset="0"/>
            </a:endParaRPr>
          </a:p>
          <a:p>
            <a:r>
              <a:rPr lang="en-US" b="1" dirty="0">
                <a:latin typeface="Calibri" pitchFamily="34" charset="0"/>
              </a:rPr>
              <a:t>Grade Breakdown:</a:t>
            </a:r>
          </a:p>
          <a:p>
            <a:pPr>
              <a:buClr>
                <a:schemeClr val="tx1"/>
              </a:buClr>
              <a:buFont typeface="Calibri" pitchFamily="34" charset="0"/>
              <a:buChar char="•"/>
            </a:pPr>
            <a:r>
              <a:rPr lang="en-US" sz="2100" dirty="0">
                <a:latin typeface="Calibri" pitchFamily="34" charset="0"/>
              </a:rPr>
              <a:t>20% for Homework </a:t>
            </a:r>
          </a:p>
          <a:p>
            <a:pPr>
              <a:buClr>
                <a:schemeClr val="tx1"/>
              </a:buClr>
              <a:buFont typeface="Calibri" pitchFamily="34" charset="0"/>
              <a:buChar char="•"/>
            </a:pPr>
            <a:r>
              <a:rPr lang="en-US" sz="2100" dirty="0">
                <a:latin typeface="Calibri" pitchFamily="34" charset="0"/>
              </a:rPr>
              <a:t>15% for Quizzes </a:t>
            </a:r>
          </a:p>
          <a:p>
            <a:pPr>
              <a:buClr>
                <a:schemeClr val="tx1"/>
              </a:buClr>
              <a:buFont typeface="Calibri" pitchFamily="34" charset="0"/>
              <a:buChar char="•"/>
            </a:pPr>
            <a:r>
              <a:rPr lang="en-US" sz="2100" dirty="0">
                <a:latin typeface="Calibri" pitchFamily="34" charset="0"/>
              </a:rPr>
              <a:t>20% Midterm I</a:t>
            </a:r>
          </a:p>
          <a:p>
            <a:pPr>
              <a:buClr>
                <a:schemeClr val="tx1"/>
              </a:buClr>
              <a:buFont typeface="Calibri" pitchFamily="34" charset="0"/>
              <a:buChar char="•"/>
            </a:pPr>
            <a:r>
              <a:rPr lang="en-US" sz="2100" dirty="0">
                <a:latin typeface="Calibri" pitchFamily="34" charset="0"/>
              </a:rPr>
              <a:t>20% Midterm II</a:t>
            </a:r>
          </a:p>
          <a:p>
            <a:pPr>
              <a:buClr>
                <a:schemeClr val="tx1"/>
              </a:buClr>
              <a:buFont typeface="Calibri" pitchFamily="34" charset="0"/>
              <a:buChar char="•"/>
            </a:pPr>
            <a:r>
              <a:rPr lang="en-US" sz="2100" dirty="0">
                <a:latin typeface="Calibri" pitchFamily="34" charset="0"/>
              </a:rPr>
              <a:t>25% for the Final Project</a:t>
            </a:r>
          </a:p>
        </p:txBody>
      </p:sp>
    </p:spTree>
    <p:extLst>
      <p:ext uri="{BB962C8B-B14F-4D97-AF65-F5344CB8AC3E}">
        <p14:creationId xmlns:p14="http://schemas.microsoft.com/office/powerpoint/2010/main" val="332377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theme1.xml><?xml version="1.0" encoding="utf-8"?>
<a:theme xmlns:a="http://schemas.openxmlformats.org/drawingml/2006/main" name="Power-Point-Wordmark (1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Power-Point-Wordmark (1)</Template>
  <TotalTime>7388</TotalTime>
  <Words>992</Words>
  <Application>Microsoft Macintosh PowerPoint</Application>
  <PresentationFormat>On-screen Show (4:3)</PresentationFormat>
  <Paragraphs>148</Paragraphs>
  <Slides>29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CMR10</vt:lpstr>
      <vt:lpstr>Gotham Book</vt:lpstr>
      <vt:lpstr>Gotham-Bold</vt:lpstr>
      <vt:lpstr>Arial</vt:lpstr>
      <vt:lpstr>Calibri</vt:lpstr>
      <vt:lpstr>Wingdings</vt:lpstr>
      <vt:lpstr>Power-Point-Wordmark (1)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Graduate School 1. Research experience 2. Letters 3. Fellowship (NSF) 4. Course work 5. Broader Impact   Industrial 1. Research experience 2. Internship 3. Programming skill (Leetcode) 4. Letters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Michigan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Patti Althoff</dc:creator>
  <cp:lastModifiedBy>Xie, Yuying</cp:lastModifiedBy>
  <cp:revision>109</cp:revision>
  <cp:lastPrinted>2010-09-08T13:46:11Z</cp:lastPrinted>
  <dcterms:created xsi:type="dcterms:W3CDTF">2015-02-19T18:04:32Z</dcterms:created>
  <dcterms:modified xsi:type="dcterms:W3CDTF">2023-01-08T21:14:38Z</dcterms:modified>
</cp:coreProperties>
</file>

<file path=docProps/thumbnail.jpeg>
</file>